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37" r:id="rId2"/>
    <p:sldId id="343" r:id="rId3"/>
    <p:sldId id="334" r:id="rId4"/>
    <p:sldId id="296" r:id="rId5"/>
    <p:sldId id="316" r:id="rId6"/>
    <p:sldId id="335" r:id="rId7"/>
    <p:sldId id="351" r:id="rId8"/>
    <p:sldId id="344" r:id="rId9"/>
    <p:sldId id="350" r:id="rId10"/>
    <p:sldId id="340" r:id="rId11"/>
    <p:sldId id="349" r:id="rId12"/>
    <p:sldId id="345" r:id="rId13"/>
    <p:sldId id="304" r:id="rId14"/>
    <p:sldId id="34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16E"/>
    <a:srgbClr val="00A651"/>
    <a:srgbClr val="F1592A"/>
    <a:srgbClr val="B9BF33"/>
    <a:srgbClr val="0F75BC"/>
    <a:srgbClr val="D91B5C"/>
    <a:srgbClr val="404040"/>
    <a:srgbClr val="FFFF99"/>
    <a:srgbClr val="AA8D6B"/>
    <a:srgbClr val="ED2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9" autoAdjust="0"/>
    <p:restoredTop sz="90851" autoAdjust="0"/>
  </p:normalViewPr>
  <p:slideViewPr>
    <p:cSldViewPr>
      <p:cViewPr varScale="1">
        <p:scale>
          <a:sx n="92" d="100"/>
          <a:sy n="92" d="100"/>
        </p:scale>
        <p:origin x="1200" y="192"/>
      </p:cViewPr>
      <p:guideLst>
        <p:guide orient="horz" pos="2160"/>
        <p:guide pos="2880"/>
      </p:guideLst>
    </p:cSldViewPr>
  </p:slideViewPr>
  <p:outlineViewPr>
    <p:cViewPr>
      <p:scale>
        <a:sx n="33" d="100"/>
        <a:sy n="33" d="100"/>
      </p:scale>
      <p:origin x="0" y="-2536"/>
    </p:cViewPr>
  </p:outlineViewPr>
  <p:notesTextViewPr>
    <p:cViewPr>
      <p:scale>
        <a:sx n="85" d="100"/>
        <a:sy n="85" d="100"/>
      </p:scale>
      <p:origin x="0" y="0"/>
    </p:cViewPr>
  </p:notesTextViewPr>
  <p:sorterViewPr>
    <p:cViewPr>
      <p:scale>
        <a:sx n="100" d="100"/>
        <a:sy n="100" d="100"/>
      </p:scale>
      <p:origin x="0" y="0"/>
    </p:cViewPr>
  </p:sorterViewPr>
  <p:notesViewPr>
    <p:cSldViewPr>
      <p:cViewPr varScale="1">
        <p:scale>
          <a:sx n="87" d="100"/>
          <a:sy n="87" d="100"/>
        </p:scale>
        <p:origin x="315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B27960-14F9-45D8-8B9B-786C8385DE49}" type="datetimeFigureOut">
              <a:rPr lang="en-US" smtClean="0"/>
              <a:t>2/14/22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4A91CC-AAC3-438F-9097-B1D2AE40FC17}" type="slidenum">
              <a:rPr lang="en-US" smtClean="0"/>
              <a:t>‹#›</a:t>
            </a:fld>
            <a:endParaRPr lang="en-US"/>
          </a:p>
        </p:txBody>
      </p:sp>
    </p:spTree>
    <p:extLst>
      <p:ext uri="{BB962C8B-B14F-4D97-AF65-F5344CB8AC3E}">
        <p14:creationId xmlns:p14="http://schemas.microsoft.com/office/powerpoint/2010/main" val="237091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A91CC-AAC3-438F-9097-B1D2AE40FC17}" type="slidenum">
              <a:rPr lang="en-US" smtClean="0"/>
              <a:t>1</a:t>
            </a:fld>
            <a:endParaRPr lang="en-US"/>
          </a:p>
        </p:txBody>
      </p:sp>
    </p:spTree>
    <p:extLst>
      <p:ext uri="{BB962C8B-B14F-4D97-AF65-F5344CB8AC3E}">
        <p14:creationId xmlns:p14="http://schemas.microsoft.com/office/powerpoint/2010/main" val="25920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A91CC-AAC3-438F-9097-B1D2AE40FC17}" type="slidenum">
              <a:rPr lang="en-US" smtClean="0"/>
              <a:t>12</a:t>
            </a:fld>
            <a:endParaRPr lang="en-US"/>
          </a:p>
        </p:txBody>
      </p:sp>
    </p:spTree>
    <p:extLst>
      <p:ext uri="{BB962C8B-B14F-4D97-AF65-F5344CB8AC3E}">
        <p14:creationId xmlns:p14="http://schemas.microsoft.com/office/powerpoint/2010/main" val="279137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34A91CC-AAC3-438F-9097-B1D2AE40FC17}" type="slidenum">
              <a:rPr lang="en-US" smtClean="0"/>
              <a:t>13</a:t>
            </a:fld>
            <a:endParaRPr lang="en-US"/>
          </a:p>
        </p:txBody>
      </p:sp>
    </p:spTree>
    <p:extLst>
      <p:ext uri="{BB962C8B-B14F-4D97-AF65-F5344CB8AC3E}">
        <p14:creationId xmlns:p14="http://schemas.microsoft.com/office/powerpoint/2010/main" val="136041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A91CC-AAC3-438F-9097-B1D2AE40FC17}" type="slidenum">
              <a:rPr lang="en-US" smtClean="0"/>
              <a:t>2</a:t>
            </a:fld>
            <a:endParaRPr lang="en-US"/>
          </a:p>
        </p:txBody>
      </p:sp>
    </p:spTree>
    <p:extLst>
      <p:ext uri="{BB962C8B-B14F-4D97-AF65-F5344CB8AC3E}">
        <p14:creationId xmlns:p14="http://schemas.microsoft.com/office/powerpoint/2010/main" val="375783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A91CC-AAC3-438F-9097-B1D2AE40FC17}" type="slidenum">
              <a:rPr lang="en-US" smtClean="0"/>
              <a:t>3</a:t>
            </a:fld>
            <a:endParaRPr lang="en-US"/>
          </a:p>
        </p:txBody>
      </p:sp>
    </p:spTree>
    <p:extLst>
      <p:ext uri="{BB962C8B-B14F-4D97-AF65-F5344CB8AC3E}">
        <p14:creationId xmlns:p14="http://schemas.microsoft.com/office/powerpoint/2010/main" val="414846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A91CC-AAC3-438F-9097-B1D2AE40FC17}" type="slidenum">
              <a:rPr lang="en-US" smtClean="0"/>
              <a:t>4</a:t>
            </a:fld>
            <a:endParaRPr lang="en-US"/>
          </a:p>
        </p:txBody>
      </p:sp>
    </p:spTree>
    <p:extLst>
      <p:ext uri="{BB962C8B-B14F-4D97-AF65-F5344CB8AC3E}">
        <p14:creationId xmlns:p14="http://schemas.microsoft.com/office/powerpoint/2010/main" val="390231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A91CC-AAC3-438F-9097-B1D2AE40FC17}" type="slidenum">
              <a:rPr lang="en-US" smtClean="0"/>
              <a:t>5</a:t>
            </a:fld>
            <a:endParaRPr lang="en-US"/>
          </a:p>
        </p:txBody>
      </p:sp>
    </p:spTree>
    <p:extLst>
      <p:ext uri="{BB962C8B-B14F-4D97-AF65-F5344CB8AC3E}">
        <p14:creationId xmlns:p14="http://schemas.microsoft.com/office/powerpoint/2010/main" val="71366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A91CC-AAC3-438F-9097-B1D2AE40FC17}" type="slidenum">
              <a:rPr lang="en-US" smtClean="0"/>
              <a:t>6</a:t>
            </a:fld>
            <a:endParaRPr lang="en-US"/>
          </a:p>
        </p:txBody>
      </p:sp>
    </p:spTree>
    <p:extLst>
      <p:ext uri="{BB962C8B-B14F-4D97-AF65-F5344CB8AC3E}">
        <p14:creationId xmlns:p14="http://schemas.microsoft.com/office/powerpoint/2010/main" val="328334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A91CC-AAC3-438F-9097-B1D2AE40FC17}" type="slidenum">
              <a:rPr lang="en-US" smtClean="0"/>
              <a:t>8</a:t>
            </a:fld>
            <a:endParaRPr lang="en-US"/>
          </a:p>
        </p:txBody>
      </p:sp>
    </p:spTree>
    <p:extLst>
      <p:ext uri="{BB962C8B-B14F-4D97-AF65-F5344CB8AC3E}">
        <p14:creationId xmlns:p14="http://schemas.microsoft.com/office/powerpoint/2010/main" val="217502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A91CC-AAC3-438F-9097-B1D2AE40FC17}" type="slidenum">
              <a:rPr lang="en-US" smtClean="0"/>
              <a:t>10</a:t>
            </a:fld>
            <a:endParaRPr lang="en-US"/>
          </a:p>
        </p:txBody>
      </p:sp>
    </p:spTree>
    <p:extLst>
      <p:ext uri="{BB962C8B-B14F-4D97-AF65-F5344CB8AC3E}">
        <p14:creationId xmlns:p14="http://schemas.microsoft.com/office/powerpoint/2010/main" val="409662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34A91CC-AAC3-438F-9097-B1D2AE40FC17}" type="slidenum">
              <a:rPr lang="en-US" smtClean="0"/>
              <a:t>11</a:t>
            </a:fld>
            <a:endParaRPr lang="en-US"/>
          </a:p>
        </p:txBody>
      </p:sp>
    </p:spTree>
    <p:extLst>
      <p:ext uri="{BB962C8B-B14F-4D97-AF65-F5344CB8AC3E}">
        <p14:creationId xmlns:p14="http://schemas.microsoft.com/office/powerpoint/2010/main" val="303436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BBC8A3-8DE8-4FFA-8BDA-4552075D7D22}"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1CF7D-B99A-4068-A8BD-A09A26D3686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1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BC8A3-8DE8-4FFA-8BDA-4552075D7D22}"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1CF7D-B99A-4068-A8BD-A09A26D36862}" type="slidenum">
              <a:rPr lang="en-US" smtClean="0"/>
              <a:t>‹#›</a:t>
            </a:fld>
            <a:endParaRPr lang="en-US"/>
          </a:p>
        </p:txBody>
      </p:sp>
    </p:spTree>
    <p:extLst>
      <p:ext uri="{BB962C8B-B14F-4D97-AF65-F5344CB8AC3E}">
        <p14:creationId xmlns:p14="http://schemas.microsoft.com/office/powerpoint/2010/main" val="324517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BC8A3-8DE8-4FFA-8BDA-4552075D7D22}"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1CF7D-B99A-4068-A8BD-A09A26D36862}" type="slidenum">
              <a:rPr lang="en-US" smtClean="0"/>
              <a:t>‹#›</a:t>
            </a:fld>
            <a:endParaRPr lang="en-US"/>
          </a:p>
        </p:txBody>
      </p:sp>
    </p:spTree>
    <p:extLst>
      <p:ext uri="{BB962C8B-B14F-4D97-AF65-F5344CB8AC3E}">
        <p14:creationId xmlns:p14="http://schemas.microsoft.com/office/powerpoint/2010/main" val="28870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BC8A3-8DE8-4FFA-8BDA-4552075D7D22}"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1CF7D-B99A-4068-A8BD-A09A26D3686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5862" y="6433889"/>
            <a:ext cx="764338" cy="500311"/>
          </a:xfrm>
          <a:prstGeom prst="rect">
            <a:avLst/>
          </a:prstGeom>
        </p:spPr>
      </p:pic>
    </p:spTree>
    <p:extLst>
      <p:ext uri="{BB962C8B-B14F-4D97-AF65-F5344CB8AC3E}">
        <p14:creationId xmlns:p14="http://schemas.microsoft.com/office/powerpoint/2010/main" val="31582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BC8A3-8DE8-4FFA-8BDA-4552075D7D22}"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1CF7D-B99A-4068-A8BD-A09A26D3686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5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BC8A3-8DE8-4FFA-8BDA-4552075D7D22}" type="datetimeFigureOut">
              <a:rPr lang="en-US" smtClean="0"/>
              <a:t>2/14/22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1CF7D-B99A-4068-A8BD-A09A26D36862}" type="slidenum">
              <a:rPr lang="en-US" smtClean="0"/>
              <a:t>‹#›</a:t>
            </a:fld>
            <a:endParaRPr lang="en-US"/>
          </a:p>
        </p:txBody>
      </p:sp>
    </p:spTree>
    <p:extLst>
      <p:ext uri="{BB962C8B-B14F-4D97-AF65-F5344CB8AC3E}">
        <p14:creationId xmlns:p14="http://schemas.microsoft.com/office/powerpoint/2010/main" val="304679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BC8A3-8DE8-4FFA-8BDA-4552075D7D22}" type="datetimeFigureOut">
              <a:rPr lang="en-US" smtClean="0"/>
              <a:t>2/14/22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1CF7D-B99A-4068-A8BD-A09A26D36862}" type="slidenum">
              <a:rPr lang="en-US" smtClean="0"/>
              <a:t>‹#›</a:t>
            </a:fld>
            <a:endParaRPr lang="en-US"/>
          </a:p>
        </p:txBody>
      </p:sp>
    </p:spTree>
    <p:extLst>
      <p:ext uri="{BB962C8B-B14F-4D97-AF65-F5344CB8AC3E}">
        <p14:creationId xmlns:p14="http://schemas.microsoft.com/office/powerpoint/2010/main" val="216990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BBC8A3-8DE8-4FFA-8BDA-4552075D7D22}" type="datetimeFigureOut">
              <a:rPr lang="en-US" smtClean="0"/>
              <a:t>2/14/22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1CF7D-B99A-4068-A8BD-A09A26D36862}" type="slidenum">
              <a:rPr lang="en-US" smtClean="0"/>
              <a:t>‹#›</a:t>
            </a:fld>
            <a:endParaRPr lang="en-US"/>
          </a:p>
        </p:txBody>
      </p:sp>
    </p:spTree>
    <p:extLst>
      <p:ext uri="{BB962C8B-B14F-4D97-AF65-F5344CB8AC3E}">
        <p14:creationId xmlns:p14="http://schemas.microsoft.com/office/powerpoint/2010/main" val="130611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BBC8A3-8DE8-4FFA-8BDA-4552075D7D22}" type="datetimeFigureOut">
              <a:rPr lang="en-US" smtClean="0"/>
              <a:t>2/14/22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831CF7D-B99A-4068-A8BD-A09A26D36862}" type="slidenum">
              <a:rPr lang="en-US" smtClean="0"/>
              <a:t>‹#›</a:t>
            </a:fld>
            <a:endParaRPr lang="en-US"/>
          </a:p>
        </p:txBody>
      </p:sp>
    </p:spTree>
    <p:extLst>
      <p:ext uri="{BB962C8B-B14F-4D97-AF65-F5344CB8AC3E}">
        <p14:creationId xmlns:p14="http://schemas.microsoft.com/office/powerpoint/2010/main" val="37552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1BBC8A3-8DE8-4FFA-8BDA-4552075D7D22}" type="datetimeFigureOut">
              <a:rPr lang="en-US" smtClean="0"/>
              <a:t>2/14/22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831CF7D-B99A-4068-A8BD-A09A26D36862}" type="slidenum">
              <a:rPr lang="en-US" smtClean="0"/>
              <a:t>‹#›</a:t>
            </a:fld>
            <a:endParaRPr lang="en-US"/>
          </a:p>
        </p:txBody>
      </p:sp>
    </p:spTree>
    <p:extLst>
      <p:ext uri="{BB962C8B-B14F-4D97-AF65-F5344CB8AC3E}">
        <p14:creationId xmlns:p14="http://schemas.microsoft.com/office/powerpoint/2010/main" val="238624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BC8A3-8DE8-4FFA-8BDA-4552075D7D22}" type="datetimeFigureOut">
              <a:rPr lang="en-US" smtClean="0"/>
              <a:t>2/14/22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1CF7D-B99A-4068-A8BD-A09A26D36862}" type="slidenum">
              <a:rPr lang="en-US" smtClean="0"/>
              <a:t>‹#›</a:t>
            </a:fld>
            <a:endParaRPr lang="en-US"/>
          </a:p>
        </p:txBody>
      </p:sp>
    </p:spTree>
    <p:extLst>
      <p:ext uri="{BB962C8B-B14F-4D97-AF65-F5344CB8AC3E}">
        <p14:creationId xmlns:p14="http://schemas.microsoft.com/office/powerpoint/2010/main" val="375048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1BBC8A3-8DE8-4FFA-8BDA-4552075D7D22}" type="datetimeFigureOut">
              <a:rPr lang="en-US" smtClean="0"/>
              <a:t>2/14/22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831CF7D-B99A-4068-A8BD-A09A26D3686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55862" y="6433889"/>
            <a:ext cx="764338" cy="500311"/>
          </a:xfrm>
          <a:prstGeom prst="rect">
            <a:avLst/>
          </a:prstGeom>
        </p:spPr>
      </p:pic>
    </p:spTree>
    <p:extLst>
      <p:ext uri="{BB962C8B-B14F-4D97-AF65-F5344CB8AC3E}">
        <p14:creationId xmlns:p14="http://schemas.microsoft.com/office/powerpoint/2010/main" val="471195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kari@igniteafterschool.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sarah@igniteafterschool.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dTtqN-Zifc" TargetMode="External"/><Relationship Id="rId2" Type="http://schemas.openxmlformats.org/officeDocument/2006/relationships/hyperlink" Target="https://drive.google.com/file/d/1JEfc4CtaBsyNSR-NhuLzREawhbszH4Zj/view?usp=sharing" TargetMode="External"/><Relationship Id="rId1" Type="http://schemas.openxmlformats.org/officeDocument/2006/relationships/slideLayout" Target="../slideLayouts/slideLayout2.xml"/><Relationship Id="rId4" Type="http://schemas.openxmlformats.org/officeDocument/2006/relationships/hyperlink" Target="https://www.wallacefoundation.org/knowledge-center/summer-learning/toolkit/pages/default.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871463"/>
            <a:ext cx="7543800" cy="2670048"/>
          </a:xfrm>
        </p:spPr>
        <p:txBody>
          <a:bodyPr>
            <a:normAutofit/>
          </a:bodyPr>
          <a:lstStyle/>
          <a:p>
            <a:pPr algn="ctr"/>
            <a:r>
              <a:rPr lang="en-US" sz="6000" dirty="0">
                <a:solidFill>
                  <a:srgbClr val="24616E"/>
                </a:solidFill>
              </a:rPr>
              <a:t>Welcome!</a:t>
            </a:r>
          </a:p>
        </p:txBody>
      </p:sp>
      <p:sp>
        <p:nvSpPr>
          <p:cNvPr id="9" name="Subtitle 8">
            <a:extLst>
              <a:ext uri="{FF2B5EF4-FFF2-40B4-BE49-F238E27FC236}">
                <a16:creationId xmlns:a16="http://schemas.microsoft.com/office/drawing/2014/main" id="{1D75161C-A7F3-CD44-91BC-8016D068AEAF}"/>
              </a:ext>
            </a:extLst>
          </p:cNvPr>
          <p:cNvSpPr>
            <a:spLocks noGrp="1"/>
          </p:cNvSpPr>
          <p:nvPr>
            <p:ph type="subTitle" idx="1"/>
          </p:nvPr>
        </p:nvSpPr>
        <p:spPr>
          <a:xfrm>
            <a:off x="800100" y="4038600"/>
            <a:ext cx="7543800" cy="1143000"/>
          </a:xfrm>
        </p:spPr>
        <p:txBody>
          <a:bodyPr>
            <a:normAutofit/>
          </a:bodyPr>
          <a:lstStyle/>
          <a:p>
            <a:r>
              <a:rPr lang="en-US" dirty="0">
                <a:solidFill>
                  <a:srgbClr val="24616E"/>
                </a:solidFill>
              </a:rPr>
              <a:t>2022 Summer learning series</a:t>
            </a:r>
          </a:p>
          <a:p>
            <a:r>
              <a:rPr lang="en-US" sz="800" dirty="0"/>
              <a:t>This training is partially funded with a grant from the Minnesota Department of Education using federal funding, CFDA 84.287, 21st Century Community Learning Centers. This program does not necessarily represent the policy of the federal or state government and you should not assume endorsement.</a:t>
            </a:r>
            <a:endParaRPr lang="en-US" sz="800" dirty="0">
              <a:solidFill>
                <a:srgbClr val="24616E"/>
              </a:solidFill>
            </a:endParaRPr>
          </a:p>
        </p:txBody>
      </p:sp>
      <p:pic>
        <p:nvPicPr>
          <p:cNvPr id="4"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032778"/>
            <a:ext cx="2821730" cy="1215622"/>
          </a:xfrm>
          <a:prstGeom prst="rect">
            <a:avLst/>
          </a:prstGeom>
        </p:spPr>
      </p:pic>
    </p:spTree>
    <p:extLst>
      <p:ext uri="{BB962C8B-B14F-4D97-AF65-F5344CB8AC3E}">
        <p14:creationId xmlns:p14="http://schemas.microsoft.com/office/powerpoint/2010/main" val="1701728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597A60-2670-144C-91D0-6CFBEB110D44}"/>
              </a:ext>
            </a:extLst>
          </p:cNvPr>
          <p:cNvSpPr>
            <a:spLocks noGrp="1"/>
          </p:cNvSpPr>
          <p:nvPr>
            <p:ph type="title"/>
          </p:nvPr>
        </p:nvSpPr>
        <p:spPr/>
        <p:txBody>
          <a:bodyPr>
            <a:normAutofit/>
          </a:bodyPr>
          <a:lstStyle/>
          <a:p>
            <a:r>
              <a:rPr lang="en-US" sz="3200" dirty="0"/>
              <a:t>Program Design 101</a:t>
            </a:r>
          </a:p>
        </p:txBody>
      </p:sp>
      <p:sp>
        <p:nvSpPr>
          <p:cNvPr id="2" name="Content Placeholder 1">
            <a:extLst>
              <a:ext uri="{FF2B5EF4-FFF2-40B4-BE49-F238E27FC236}">
                <a16:creationId xmlns:a16="http://schemas.microsoft.com/office/drawing/2014/main" id="{5383B622-9579-CC4B-8082-EA82442D97F0}"/>
              </a:ext>
            </a:extLst>
          </p:cNvPr>
          <p:cNvSpPr>
            <a:spLocks noGrp="1"/>
          </p:cNvSpPr>
          <p:nvPr>
            <p:ph idx="1"/>
          </p:nvPr>
        </p:nvSpPr>
        <p:spPr>
          <a:xfrm>
            <a:off x="3460237" y="731520"/>
            <a:ext cx="5531363" cy="5897880"/>
          </a:xfrm>
        </p:spPr>
        <p:txBody>
          <a:bodyPr>
            <a:normAutofit fontScale="25000" lnSpcReduction="20000"/>
          </a:bodyPr>
          <a:lstStyle/>
          <a:p>
            <a:pPr algn="ctr"/>
            <a:r>
              <a:rPr lang="en-US" sz="7200" dirty="0"/>
              <a:t>In the chat share- how have you gathered input from young people in the past?</a:t>
            </a:r>
          </a:p>
          <a:p>
            <a:r>
              <a:rPr lang="en-US" sz="7200" dirty="0"/>
              <a:t>Things to Remember:</a:t>
            </a:r>
          </a:p>
          <a:p>
            <a:pPr marL="463550" indent="-79375" fontAlgn="base">
              <a:buFont typeface="Arial" panose="020B0604020202020204" pitchFamily="34" charset="0"/>
              <a:buChar char="•"/>
            </a:pPr>
            <a:r>
              <a:rPr lang="en-US" sz="7200" dirty="0"/>
              <a:t>Be creative</a:t>
            </a:r>
          </a:p>
          <a:p>
            <a:pPr marL="463550" indent="-79375" fontAlgn="base">
              <a:buFont typeface="Arial" panose="020B0604020202020204" pitchFamily="34" charset="0"/>
              <a:buChar char="•"/>
            </a:pPr>
            <a:r>
              <a:rPr lang="en-US" sz="7200" dirty="0"/>
              <a:t>Not every design will work in every context</a:t>
            </a:r>
          </a:p>
          <a:p>
            <a:pPr marL="463550" indent="-79375" fontAlgn="base">
              <a:buFont typeface="Arial" panose="020B0604020202020204" pitchFamily="34" charset="0"/>
              <a:buChar char="•"/>
            </a:pPr>
            <a:r>
              <a:rPr lang="en-US" sz="7200" dirty="0"/>
              <a:t>It’s okay for your template to be a starting place but not necessarily your ending place! </a:t>
            </a:r>
          </a:p>
          <a:p>
            <a:pPr marL="384175" indent="0" fontAlgn="base">
              <a:buNone/>
            </a:pPr>
            <a:endParaRPr lang="en-US" sz="7200" dirty="0"/>
          </a:p>
          <a:p>
            <a:r>
              <a:rPr lang="en-US" sz="7200" dirty="0"/>
              <a:t>Remember that there are ways you can work with curriculum and instruction to take content and align it with “standards” in a fun and engaging way.  </a:t>
            </a:r>
          </a:p>
          <a:p>
            <a:r>
              <a:rPr lang="en-US" sz="7200" dirty="0"/>
              <a:t>Questions to ask yourself when designing curriculum are: </a:t>
            </a:r>
          </a:p>
          <a:p>
            <a:pPr marL="463550" indent="-79375" fontAlgn="base">
              <a:buFont typeface="Arial" panose="020B0604020202020204" pitchFamily="34" charset="0"/>
              <a:buChar char="•"/>
            </a:pPr>
            <a:r>
              <a:rPr lang="en-US" sz="7200" dirty="0"/>
              <a:t>Is your content engaging and project based?</a:t>
            </a:r>
          </a:p>
          <a:p>
            <a:pPr marL="463550" indent="-79375" fontAlgn="base">
              <a:buFont typeface="Arial" panose="020B0604020202020204" pitchFamily="34" charset="0"/>
              <a:buChar char="•"/>
            </a:pPr>
            <a:r>
              <a:rPr lang="en-US" sz="7200" dirty="0"/>
              <a:t>Do you have an opportunity to integrate service learning?</a:t>
            </a:r>
          </a:p>
          <a:p>
            <a:pPr marL="463550" indent="-79375" fontAlgn="base">
              <a:buFont typeface="Arial" panose="020B0604020202020204" pitchFamily="34" charset="0"/>
              <a:buChar char="•"/>
            </a:pPr>
            <a:r>
              <a:rPr lang="en-US" sz="7200" dirty="0"/>
              <a:t>Are you listening to youth voice and needs?</a:t>
            </a:r>
          </a:p>
          <a:p>
            <a:pPr marL="384175" indent="0" fontAlgn="base">
              <a:buNone/>
            </a:pPr>
            <a:endParaRPr lang="en-US" dirty="0"/>
          </a:p>
          <a:p>
            <a:pPr marL="463550" indent="-79375">
              <a:buFont typeface="Arial" panose="020B0604020202020204" pitchFamily="34" charset="0"/>
              <a:buChar char="•"/>
            </a:pPr>
            <a:endParaRPr lang="en-US" dirty="0"/>
          </a:p>
          <a:p>
            <a:endParaRPr lang="en-US" dirty="0"/>
          </a:p>
          <a:p>
            <a:br>
              <a:rPr lang="en-US" dirty="0"/>
            </a:br>
            <a:endParaRPr lang="en-US" dirty="0"/>
          </a:p>
        </p:txBody>
      </p:sp>
      <p:sp>
        <p:nvSpPr>
          <p:cNvPr id="3" name="Text Placeholder 2">
            <a:extLst>
              <a:ext uri="{FF2B5EF4-FFF2-40B4-BE49-F238E27FC236}">
                <a16:creationId xmlns:a16="http://schemas.microsoft.com/office/drawing/2014/main" id="{F30DB7B6-3AAC-E94A-AE3F-84FDC197D609}"/>
              </a:ext>
            </a:extLst>
          </p:cNvPr>
          <p:cNvSpPr>
            <a:spLocks noGrp="1"/>
          </p:cNvSpPr>
          <p:nvPr>
            <p:ph type="body" sz="half" idx="2"/>
          </p:nvPr>
        </p:nvSpPr>
        <p:spPr/>
        <p:txBody>
          <a:bodyPr/>
          <a:lstStyle/>
          <a:p>
            <a:r>
              <a:rPr lang="en-US" dirty="0"/>
              <a:t>From: Beyond the Bell, Boston YMCA from Wallace Foundation Summer Toolkit</a:t>
            </a:r>
          </a:p>
        </p:txBody>
      </p:sp>
    </p:spTree>
    <p:extLst>
      <p:ext uri="{BB962C8B-B14F-4D97-AF65-F5344CB8AC3E}">
        <p14:creationId xmlns:p14="http://schemas.microsoft.com/office/powerpoint/2010/main" val="383873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C19B6F-BF27-374D-9EAC-D172FD7E697D}"/>
              </a:ext>
            </a:extLst>
          </p:cNvPr>
          <p:cNvSpPr>
            <a:spLocks noGrp="1"/>
          </p:cNvSpPr>
          <p:nvPr>
            <p:ph type="title"/>
          </p:nvPr>
        </p:nvSpPr>
        <p:spPr>
          <a:xfrm>
            <a:off x="445726" y="320188"/>
            <a:ext cx="8181805" cy="1057655"/>
          </a:xfrm>
        </p:spPr>
        <p:txBody>
          <a:bodyPr vert="horz" lIns="91440" tIns="45720" rIns="91440" bIns="45720" rtlCol="0" anchor="b">
            <a:normAutofit/>
          </a:bodyPr>
          <a:lstStyle/>
          <a:p>
            <a:pPr algn="ctr"/>
            <a:r>
              <a:rPr lang="en-US" dirty="0">
                <a:solidFill>
                  <a:srgbClr val="24616E"/>
                </a:solidFill>
              </a:rPr>
              <a:t>Panel Discussion</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06063" y="4953000"/>
            <a:ext cx="4931874" cy="1356267"/>
          </a:xfrm>
          <a:prstGeom prst="rect">
            <a:avLst/>
          </a:prstGeom>
        </p:spPr>
      </p:pic>
      <p:sp>
        <p:nvSpPr>
          <p:cNvPr id="8" name="TextBox 7"/>
          <p:cNvSpPr txBox="1"/>
          <p:nvPr/>
        </p:nvSpPr>
        <p:spPr>
          <a:xfrm>
            <a:off x="762000" y="1752600"/>
            <a:ext cx="7620000" cy="3754874"/>
          </a:xfrm>
          <a:prstGeom prst="rect">
            <a:avLst/>
          </a:prstGeom>
          <a:noFill/>
        </p:spPr>
        <p:txBody>
          <a:bodyPr wrap="square" rtlCol="0">
            <a:spAutoFit/>
          </a:bodyPr>
          <a:lstStyle/>
          <a:p>
            <a:pPr algn="ctr">
              <a:spcAft>
                <a:spcPts val="600"/>
              </a:spcAft>
            </a:pPr>
            <a:r>
              <a:rPr lang="en-US" sz="3200" b="1" dirty="0">
                <a:solidFill>
                  <a:srgbClr val="24616E"/>
                </a:solidFill>
              </a:rPr>
              <a:t>Panelists:</a:t>
            </a:r>
          </a:p>
          <a:p>
            <a:pPr algn="ctr">
              <a:spcAft>
                <a:spcPts val="600"/>
              </a:spcAft>
            </a:pPr>
            <a:r>
              <a:rPr lang="en-US" sz="3200" dirty="0"/>
              <a:t>Nikki Bye (Beacons Network)</a:t>
            </a:r>
          </a:p>
          <a:p>
            <a:pPr algn="ctr">
              <a:spcAft>
                <a:spcPts val="600"/>
              </a:spcAft>
            </a:pPr>
            <a:r>
              <a:rPr lang="en-US" sz="3200" dirty="0"/>
              <a:t>Emmanuel </a:t>
            </a:r>
            <a:r>
              <a:rPr lang="en-US" sz="3200" dirty="0" err="1"/>
              <a:t>Donaby</a:t>
            </a:r>
            <a:r>
              <a:rPr lang="en-US" sz="3200" dirty="0"/>
              <a:t> (St. Paul City School)</a:t>
            </a:r>
          </a:p>
          <a:p>
            <a:pPr algn="ctr">
              <a:spcAft>
                <a:spcPts val="600"/>
              </a:spcAft>
            </a:pPr>
            <a:r>
              <a:rPr lang="en-US" sz="3200" dirty="0"/>
              <a:t>Josh </a:t>
            </a:r>
            <a:r>
              <a:rPr lang="en-US" sz="3200" dirty="0" err="1"/>
              <a:t>Reimnitz</a:t>
            </a:r>
            <a:r>
              <a:rPr lang="en-US" sz="3200" dirty="0"/>
              <a:t> (Breakthrough Twin Cities)</a:t>
            </a:r>
          </a:p>
          <a:p>
            <a:pPr algn="ctr">
              <a:spcAft>
                <a:spcPts val="600"/>
              </a:spcAft>
            </a:pPr>
            <a:r>
              <a:rPr lang="en-US" sz="3200" dirty="0" err="1"/>
              <a:t>Zong</a:t>
            </a:r>
            <a:r>
              <a:rPr lang="en-US" sz="3200" dirty="0"/>
              <a:t> Vue (Ignite Afterschool/</a:t>
            </a:r>
            <a:r>
              <a:rPr lang="en-US" sz="3200" dirty="0" err="1"/>
              <a:t>Sprokets</a:t>
            </a:r>
            <a:r>
              <a:rPr lang="en-US" sz="3200" dirty="0"/>
              <a:t>)</a:t>
            </a:r>
          </a:p>
          <a:p>
            <a:pPr>
              <a:spcAft>
                <a:spcPts val="600"/>
              </a:spcAft>
            </a:pPr>
            <a:endParaRPr lang="en-US" sz="2400" b="1" dirty="0">
              <a:solidFill>
                <a:srgbClr val="24616E"/>
              </a:solidFill>
            </a:endParaRPr>
          </a:p>
          <a:p>
            <a:pPr>
              <a:spcAft>
                <a:spcPts val="600"/>
              </a:spcAft>
            </a:pPr>
            <a:endParaRPr lang="en-US" sz="2400" b="1" dirty="0">
              <a:solidFill>
                <a:srgbClr val="24616E"/>
              </a:solidFill>
            </a:endParaRPr>
          </a:p>
        </p:txBody>
      </p:sp>
    </p:spTree>
    <p:extLst>
      <p:ext uri="{BB962C8B-B14F-4D97-AF65-F5344CB8AC3E}">
        <p14:creationId xmlns:p14="http://schemas.microsoft.com/office/powerpoint/2010/main" val="196750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sz="4000" dirty="0">
                <a:solidFill>
                  <a:srgbClr val="24616E"/>
                </a:solidFill>
              </a:rPr>
              <a:t>Breakout Rooms</a:t>
            </a:r>
          </a:p>
        </p:txBody>
      </p:sp>
      <p:sp>
        <p:nvSpPr>
          <p:cNvPr id="3" name="Content Placeholder 2"/>
          <p:cNvSpPr>
            <a:spLocks noGrp="1"/>
          </p:cNvSpPr>
          <p:nvPr>
            <p:ph idx="1"/>
          </p:nvPr>
        </p:nvSpPr>
        <p:spPr/>
        <p:txBody>
          <a:bodyPr>
            <a:normAutofit/>
          </a:bodyPr>
          <a:lstStyle/>
          <a:p>
            <a:pPr marL="201168" lvl="1" indent="0">
              <a:buNone/>
            </a:pPr>
            <a:r>
              <a:rPr lang="en-US" sz="3600" dirty="0">
                <a:solidFill>
                  <a:srgbClr val="000000"/>
                </a:solidFill>
                <a:latin typeface="Calibri" panose="020F0502020204030204" pitchFamily="34" charset="0"/>
              </a:rPr>
              <a:t>Teach and Learn:  </a:t>
            </a:r>
          </a:p>
          <a:p>
            <a:pPr lvl="1"/>
            <a:r>
              <a:rPr lang="en-US" sz="3600" dirty="0">
                <a:solidFill>
                  <a:srgbClr val="000000"/>
                </a:solidFill>
                <a:latin typeface="Calibri" panose="020F0502020204030204" pitchFamily="34" charset="0"/>
              </a:rPr>
              <a:t>What is one success you've had in summer program design to share or teach and what is one thing you'd like to learn or gather ideas about from others?</a:t>
            </a:r>
            <a:br>
              <a:rPr lang="en-US" sz="2800" dirty="0"/>
            </a:br>
            <a:endParaRPr lang="en-US" sz="2800" dirty="0">
              <a:solidFill>
                <a:schemeClr val="tx1"/>
              </a:solidFill>
            </a:endParaRPr>
          </a:p>
        </p:txBody>
      </p:sp>
    </p:spTree>
    <p:extLst>
      <p:ext uri="{BB962C8B-B14F-4D97-AF65-F5344CB8AC3E}">
        <p14:creationId xmlns:p14="http://schemas.microsoft.com/office/powerpoint/2010/main" val="2778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4616E"/>
                </a:solidFill>
              </a:rPr>
              <a:t>Wrapping Up and Reminders!</a:t>
            </a:r>
          </a:p>
        </p:txBody>
      </p:sp>
      <p:sp>
        <p:nvSpPr>
          <p:cNvPr id="6" name="Content Placeholder 5">
            <a:extLst>
              <a:ext uri="{FF2B5EF4-FFF2-40B4-BE49-F238E27FC236}">
                <a16:creationId xmlns:a16="http://schemas.microsoft.com/office/drawing/2014/main" id="{A7734DB0-31FB-4048-9965-06A6D5743CAB}"/>
              </a:ext>
            </a:extLst>
          </p:cNvPr>
          <p:cNvSpPr>
            <a:spLocks noGrp="1"/>
          </p:cNvSpPr>
          <p:nvPr>
            <p:ph idx="1"/>
          </p:nvPr>
        </p:nvSpPr>
        <p:spPr/>
        <p:txBody>
          <a:bodyPr>
            <a:normAutofit/>
          </a:bodyPr>
          <a:lstStyle/>
          <a:p>
            <a:pPr lvl="1">
              <a:buFont typeface="Arial" panose="020B0604020202020204" pitchFamily="34" charset="0"/>
              <a:buChar char="•"/>
            </a:pPr>
            <a:r>
              <a:rPr lang="en-US" sz="2400" dirty="0"/>
              <a:t>Our last session is on February 28</a:t>
            </a:r>
            <a:r>
              <a:rPr lang="en-US" sz="2400" baseline="30000" dirty="0"/>
              <a:t>th</a:t>
            </a:r>
            <a:r>
              <a:rPr lang="en-US" sz="2400" dirty="0"/>
              <a:t> from 1:00-2:30pm</a:t>
            </a:r>
          </a:p>
          <a:p>
            <a:pPr lvl="1">
              <a:buFont typeface="Arial" panose="020B0604020202020204" pitchFamily="34" charset="0"/>
              <a:buChar char="•"/>
            </a:pPr>
            <a:r>
              <a:rPr lang="en-US" sz="2400" dirty="0"/>
              <a:t>Feel free to reach out with any questions or things you’d like to share!  </a:t>
            </a:r>
          </a:p>
          <a:p>
            <a:pPr lvl="1">
              <a:buFont typeface="Arial" panose="020B0604020202020204" pitchFamily="34" charset="0"/>
              <a:buChar char="•"/>
            </a:pPr>
            <a:r>
              <a:rPr lang="en-US" sz="2400" dirty="0"/>
              <a:t>Contact information:</a:t>
            </a:r>
          </a:p>
          <a:p>
            <a:pPr lvl="2">
              <a:buFont typeface="Arial" panose="020B0604020202020204" pitchFamily="34" charset="0"/>
              <a:buChar char="•"/>
            </a:pPr>
            <a:r>
              <a:rPr lang="en-US" sz="2000" dirty="0"/>
              <a:t>Kari </a:t>
            </a:r>
            <a:r>
              <a:rPr lang="en-US" sz="2000" dirty="0" err="1"/>
              <a:t>Denissen</a:t>
            </a:r>
            <a:r>
              <a:rPr lang="en-US" sz="2000" dirty="0"/>
              <a:t> </a:t>
            </a:r>
            <a:r>
              <a:rPr lang="en-US" sz="2000" dirty="0" err="1"/>
              <a:t>Cunnien</a:t>
            </a:r>
            <a:r>
              <a:rPr lang="en-US" sz="2000" dirty="0"/>
              <a:t>: </a:t>
            </a:r>
            <a:r>
              <a:rPr lang="en-US" sz="2000" dirty="0">
                <a:hlinkClick r:id="rId3"/>
              </a:rPr>
              <a:t>kari@igniteafterschool.org</a:t>
            </a:r>
            <a:r>
              <a:rPr lang="en-US" sz="2000" dirty="0"/>
              <a:t> </a:t>
            </a:r>
          </a:p>
          <a:p>
            <a:pPr lvl="2">
              <a:buFont typeface="Arial" panose="020B0604020202020204" pitchFamily="34" charset="0"/>
              <a:buChar char="•"/>
            </a:pPr>
            <a:r>
              <a:rPr lang="en-US" sz="2000" dirty="0"/>
              <a:t>Sarah Loepfe: </a:t>
            </a:r>
            <a:r>
              <a:rPr lang="en-US" sz="2000" dirty="0">
                <a:hlinkClick r:id="rId4"/>
              </a:rPr>
              <a:t>sarah@igniteafterschool.org</a:t>
            </a:r>
            <a:r>
              <a:rPr lang="en-US" sz="2000" dirty="0"/>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5033631"/>
            <a:ext cx="5791200" cy="1595771"/>
          </a:xfrm>
          <a:prstGeom prst="rect">
            <a:avLst/>
          </a:prstGeom>
        </p:spPr>
      </p:pic>
      <p:sp>
        <p:nvSpPr>
          <p:cNvPr id="5" name="Content Placeholder 3"/>
          <p:cNvSpPr txBox="1">
            <a:spLocks/>
          </p:cNvSpPr>
          <p:nvPr/>
        </p:nvSpPr>
        <p:spPr>
          <a:xfrm>
            <a:off x="914400" y="1981200"/>
            <a:ext cx="8229600" cy="38709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4163" indent="-284163">
              <a:buFont typeface="Arial"/>
              <a:buChar char="•"/>
            </a:pPr>
            <a:endParaRPr lang="en-US" sz="2800" dirty="0"/>
          </a:p>
        </p:txBody>
      </p:sp>
    </p:spTree>
    <p:extLst>
      <p:ext uri="{BB962C8B-B14F-4D97-AF65-F5344CB8AC3E}">
        <p14:creationId xmlns:p14="http://schemas.microsoft.com/office/powerpoint/2010/main" val="372653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9732-07EE-7348-BA3C-156B91CFDA98}"/>
              </a:ext>
            </a:extLst>
          </p:cNvPr>
          <p:cNvSpPr>
            <a:spLocks noGrp="1"/>
          </p:cNvSpPr>
          <p:nvPr>
            <p:ph type="title"/>
          </p:nvPr>
        </p:nvSpPr>
        <p:spPr/>
        <p:txBody>
          <a:bodyPr/>
          <a:lstStyle/>
          <a:p>
            <a:r>
              <a:rPr lang="en-US" dirty="0">
                <a:solidFill>
                  <a:srgbClr val="24616E"/>
                </a:solidFill>
              </a:rPr>
              <a:t>Resources</a:t>
            </a:r>
          </a:p>
        </p:txBody>
      </p:sp>
      <p:sp>
        <p:nvSpPr>
          <p:cNvPr id="3" name="Content Placeholder 2">
            <a:extLst>
              <a:ext uri="{FF2B5EF4-FFF2-40B4-BE49-F238E27FC236}">
                <a16:creationId xmlns:a16="http://schemas.microsoft.com/office/drawing/2014/main" id="{89758F4F-8072-1141-B4A7-FCA6AA39E5E8}"/>
              </a:ext>
            </a:extLst>
          </p:cNvPr>
          <p:cNvSpPr>
            <a:spLocks noGrp="1"/>
          </p:cNvSpPr>
          <p:nvPr>
            <p:ph idx="1"/>
          </p:nvPr>
        </p:nvSpPr>
        <p:spPr/>
        <p:txBody>
          <a:bodyPr>
            <a:normAutofit/>
          </a:bodyPr>
          <a:lstStyle/>
          <a:p>
            <a:pPr lvl="1">
              <a:buFont typeface="Arial" panose="020B0604020202020204" pitchFamily="34" charset="0"/>
              <a:buChar char="•"/>
            </a:pPr>
            <a:r>
              <a:rPr lang="en-US" dirty="0"/>
              <a:t>Beyond the Bell Toolkit.  Tool 42: Summer Program Schedule. </a:t>
            </a:r>
            <a:r>
              <a:rPr lang="en-US" dirty="0">
                <a:hlinkClick r:id="rId2"/>
              </a:rPr>
              <a:t>https://drive.google.com/file/d/1JEfc4CtaBsyNSR-NhuLzREawhbszH4Zj/view?usp=sharing</a:t>
            </a:r>
            <a:r>
              <a:rPr lang="en-US" dirty="0"/>
              <a:t> </a:t>
            </a:r>
          </a:p>
          <a:p>
            <a:pPr lvl="1">
              <a:buFont typeface="Arial" panose="020B0604020202020204" pitchFamily="34" charset="0"/>
              <a:buChar char="•"/>
            </a:pPr>
            <a:r>
              <a:rPr lang="en-US" dirty="0"/>
              <a:t>Summer Learning and Enrichment Collaborative. </a:t>
            </a:r>
            <a:r>
              <a:rPr lang="en-US" i="1" dirty="0"/>
              <a:t>Working Together: Recruiting, Training, and Supporting Staff Members for Impactful Summer Learning. </a:t>
            </a:r>
            <a:r>
              <a:rPr lang="en-US" dirty="0"/>
              <a:t>2021. </a:t>
            </a:r>
            <a:r>
              <a:rPr lang="en-US" dirty="0">
                <a:hlinkClick r:id="rId3"/>
              </a:rPr>
              <a:t>https://www.youtube.com/watch?v=tdTtqN-Zifc</a:t>
            </a:r>
            <a:r>
              <a:rPr lang="en-US" dirty="0"/>
              <a:t> </a:t>
            </a:r>
          </a:p>
          <a:p>
            <a:pPr lvl="1">
              <a:buFont typeface="Arial" panose="020B0604020202020204" pitchFamily="34" charset="0"/>
              <a:buChar char="•"/>
            </a:pPr>
            <a:r>
              <a:rPr lang="en-US" dirty="0"/>
              <a:t>Summer Learning Toolkit.  The Wallace Foundation, 2021. </a:t>
            </a:r>
            <a:r>
              <a:rPr lang="en-US" dirty="0">
                <a:hlinkClick r:id="rId4"/>
              </a:rPr>
              <a:t>https://www.wallacefoundation.org/knowledge-center/summer-learning/toolkit/pages/default.aspx</a:t>
            </a:r>
            <a:r>
              <a:rPr lang="en-US" dirty="0"/>
              <a:t>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05301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DDA05A-631F-2442-8C35-D3144D9032EC}"/>
              </a:ext>
            </a:extLst>
          </p:cNvPr>
          <p:cNvSpPr/>
          <p:nvPr/>
        </p:nvSpPr>
        <p:spPr>
          <a:xfrm>
            <a:off x="914400" y="1859340"/>
            <a:ext cx="7452360" cy="369332"/>
          </a:xfrm>
          <a:prstGeom prst="rect">
            <a:avLst/>
          </a:prstGeom>
        </p:spPr>
        <p:txBody>
          <a:bodyPr wrap="square">
            <a:spAutoFit/>
          </a:bodyPr>
          <a:lstStyle/>
          <a:p>
            <a:endParaRPr lang="en-US" dirty="0"/>
          </a:p>
        </p:txBody>
      </p:sp>
      <p:sp>
        <p:nvSpPr>
          <p:cNvPr id="3" name="Title 2">
            <a:extLst>
              <a:ext uri="{FF2B5EF4-FFF2-40B4-BE49-F238E27FC236}">
                <a16:creationId xmlns:a16="http://schemas.microsoft.com/office/drawing/2014/main" id="{A5492F5F-F8C3-6D4F-91CC-B8D6A1DEF9DE}"/>
              </a:ext>
            </a:extLst>
          </p:cNvPr>
          <p:cNvSpPr>
            <a:spLocks noGrp="1"/>
          </p:cNvSpPr>
          <p:nvPr>
            <p:ph type="title"/>
          </p:nvPr>
        </p:nvSpPr>
        <p:spPr/>
        <p:txBody>
          <a:bodyPr>
            <a:normAutofit/>
          </a:bodyPr>
          <a:lstStyle/>
          <a:p>
            <a:r>
              <a:rPr lang="en-US" sz="4000" dirty="0">
                <a:solidFill>
                  <a:srgbClr val="24616E"/>
                </a:solidFill>
              </a:rPr>
              <a:t>Icebreaker</a:t>
            </a:r>
          </a:p>
        </p:txBody>
      </p:sp>
      <p:sp>
        <p:nvSpPr>
          <p:cNvPr id="4" name="Content Placeholder 3">
            <a:extLst>
              <a:ext uri="{FF2B5EF4-FFF2-40B4-BE49-F238E27FC236}">
                <a16:creationId xmlns:a16="http://schemas.microsoft.com/office/drawing/2014/main" id="{59293B1C-D4B5-2943-A5A3-FB908DF1CDB8}"/>
              </a:ext>
            </a:extLst>
          </p:cNvPr>
          <p:cNvSpPr>
            <a:spLocks noGrp="1"/>
          </p:cNvSpPr>
          <p:nvPr>
            <p:ph idx="1"/>
          </p:nvPr>
        </p:nvSpPr>
        <p:spPr/>
        <p:txBody>
          <a:bodyPr>
            <a:normAutofit/>
          </a:bodyPr>
          <a:lstStyle/>
          <a:p>
            <a:r>
              <a:rPr lang="en-US" sz="3200" dirty="0"/>
              <a:t>Answer the icebreaker questions in the chat!</a:t>
            </a:r>
          </a:p>
          <a:p>
            <a:r>
              <a:rPr lang="en-US" sz="3200" dirty="0"/>
              <a:t>Would you rather…</a:t>
            </a:r>
          </a:p>
          <a:p>
            <a:r>
              <a:rPr lang="en-US" sz="3200" dirty="0"/>
              <a:t>1. Be able to breathe underwater or fly?</a:t>
            </a:r>
          </a:p>
          <a:p>
            <a:endParaRPr lang="en-US" sz="3200" dirty="0"/>
          </a:p>
          <a:p>
            <a:r>
              <a:rPr lang="en-US" sz="3200" dirty="0"/>
              <a:t>2. Be able to speak any language or be able to communicate with animals?</a:t>
            </a:r>
          </a:p>
        </p:txBody>
      </p:sp>
      <p:sp>
        <p:nvSpPr>
          <p:cNvPr id="13" name="TextBox 12">
            <a:extLst>
              <a:ext uri="{FF2B5EF4-FFF2-40B4-BE49-F238E27FC236}">
                <a16:creationId xmlns:a16="http://schemas.microsoft.com/office/drawing/2014/main" id="{050BD085-9F67-7142-A37A-46D3EAE4F340}"/>
              </a:ext>
            </a:extLst>
          </p:cNvPr>
          <p:cNvSpPr txBox="1"/>
          <p:nvPr/>
        </p:nvSpPr>
        <p:spPr>
          <a:xfrm>
            <a:off x="6178182" y="1855936"/>
            <a:ext cx="298818" cy="369332"/>
          </a:xfrm>
          <a:prstGeom prst="rect">
            <a:avLst/>
          </a:prstGeom>
          <a:noFill/>
        </p:spPr>
        <p:txBody>
          <a:bodyPr wrap="square" rtlCol="0">
            <a:spAutoFit/>
          </a:bodyPr>
          <a:lstStyle/>
          <a:p>
            <a:r>
              <a:rPr lang="en-US" dirty="0">
                <a:solidFill>
                  <a:schemeClr val="bg1"/>
                </a:solidFill>
              </a:rPr>
              <a:t>3</a:t>
            </a:r>
          </a:p>
        </p:txBody>
      </p:sp>
      <p:sp>
        <p:nvSpPr>
          <p:cNvPr id="14" name="TextBox 13">
            <a:extLst>
              <a:ext uri="{FF2B5EF4-FFF2-40B4-BE49-F238E27FC236}">
                <a16:creationId xmlns:a16="http://schemas.microsoft.com/office/drawing/2014/main" id="{C488DE4B-9A2D-144A-AAFC-059B9E9A25C9}"/>
              </a:ext>
            </a:extLst>
          </p:cNvPr>
          <p:cNvSpPr txBox="1"/>
          <p:nvPr/>
        </p:nvSpPr>
        <p:spPr>
          <a:xfrm>
            <a:off x="469597" y="4070701"/>
            <a:ext cx="444803" cy="369332"/>
          </a:xfrm>
          <a:prstGeom prst="rect">
            <a:avLst/>
          </a:prstGeom>
          <a:noFill/>
        </p:spPr>
        <p:txBody>
          <a:bodyPr wrap="square" rtlCol="0">
            <a:spAutoFit/>
          </a:bodyPr>
          <a:lstStyle/>
          <a:p>
            <a:r>
              <a:rPr lang="en-US" dirty="0">
                <a:solidFill>
                  <a:schemeClr val="bg1"/>
                </a:solidFill>
              </a:rPr>
              <a:t>4</a:t>
            </a:r>
          </a:p>
        </p:txBody>
      </p:sp>
      <p:sp>
        <p:nvSpPr>
          <p:cNvPr id="15" name="TextBox 14">
            <a:extLst>
              <a:ext uri="{FF2B5EF4-FFF2-40B4-BE49-F238E27FC236}">
                <a16:creationId xmlns:a16="http://schemas.microsoft.com/office/drawing/2014/main" id="{A6BD67E9-3609-F04D-8940-DF249CB614D8}"/>
              </a:ext>
            </a:extLst>
          </p:cNvPr>
          <p:cNvSpPr txBox="1"/>
          <p:nvPr/>
        </p:nvSpPr>
        <p:spPr>
          <a:xfrm>
            <a:off x="2763312" y="4125861"/>
            <a:ext cx="360352" cy="369332"/>
          </a:xfrm>
          <a:prstGeom prst="rect">
            <a:avLst/>
          </a:prstGeom>
          <a:noFill/>
        </p:spPr>
        <p:txBody>
          <a:bodyPr wrap="square" rtlCol="0">
            <a:spAutoFit/>
          </a:bodyPr>
          <a:lstStyle/>
          <a:p>
            <a:r>
              <a:rPr lang="en-US" dirty="0">
                <a:solidFill>
                  <a:schemeClr val="bg1"/>
                </a:solidFill>
              </a:rPr>
              <a:t>5</a:t>
            </a:r>
          </a:p>
        </p:txBody>
      </p:sp>
      <p:sp>
        <p:nvSpPr>
          <p:cNvPr id="16" name="TextBox 15">
            <a:extLst>
              <a:ext uri="{FF2B5EF4-FFF2-40B4-BE49-F238E27FC236}">
                <a16:creationId xmlns:a16="http://schemas.microsoft.com/office/drawing/2014/main" id="{6CA3CB9E-012A-9249-BAD3-E67E01BA4727}"/>
              </a:ext>
            </a:extLst>
          </p:cNvPr>
          <p:cNvSpPr txBox="1"/>
          <p:nvPr/>
        </p:nvSpPr>
        <p:spPr>
          <a:xfrm>
            <a:off x="6178182" y="4255367"/>
            <a:ext cx="298818" cy="369332"/>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373633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lose up of a logo&#10;&#10;Description automatically generated">
            <a:extLst>
              <a:ext uri="{FF2B5EF4-FFF2-40B4-BE49-F238E27FC236}">
                <a16:creationId xmlns:a16="http://schemas.microsoft.com/office/drawing/2014/main" id="{C9E37D76-57BB-7545-986D-1637DCE6D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0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24616E"/>
                </a:solidFill>
              </a:rPr>
              <a:t>Who is Ignite Afterschool?</a:t>
            </a:r>
          </a:p>
        </p:txBody>
      </p:sp>
      <p:pic>
        <p:nvPicPr>
          <p:cNvPr id="4"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05000"/>
            <a:ext cx="4421930" cy="1905000"/>
          </a:xfrm>
          <a:prstGeom prst="rect">
            <a:avLst/>
          </a:prstGeom>
        </p:spPr>
      </p:pic>
      <p:pic>
        <p:nvPicPr>
          <p:cNvPr id="6" name="Picture 5" descr="C:\Users\Brandon\Dropbox\Ignite Afterschool\Statewide Partnerships\RI Partnership\Map Graphics\Regional Igniter Map Graphic.png"/>
          <p:cNvPicPr/>
          <p:nvPr/>
        </p:nvPicPr>
        <p:blipFill rotWithShape="1">
          <a:blip r:embed="rId4">
            <a:extLst>
              <a:ext uri="{28A0092B-C50C-407E-A947-70E740481C1C}">
                <a14:useLocalDpi xmlns:a14="http://schemas.microsoft.com/office/drawing/2010/main" val="0"/>
              </a:ext>
            </a:extLst>
          </a:blip>
          <a:srcRect l="15668" r="6062"/>
          <a:stretch/>
        </p:blipFill>
        <p:spPr bwMode="auto">
          <a:xfrm>
            <a:off x="4841682" y="1981200"/>
            <a:ext cx="4073718" cy="3903980"/>
          </a:xfrm>
          <a:prstGeom prst="rect">
            <a:avLst/>
          </a:prstGeom>
          <a:noFill/>
          <a:ln>
            <a:noFill/>
          </a:ln>
        </p:spPr>
      </p:pic>
      <p:sp>
        <p:nvSpPr>
          <p:cNvPr id="7" name="TextBox 6"/>
          <p:cNvSpPr txBox="1"/>
          <p:nvPr/>
        </p:nvSpPr>
        <p:spPr>
          <a:xfrm>
            <a:off x="762000" y="4191506"/>
            <a:ext cx="4282440" cy="1523494"/>
          </a:xfrm>
          <a:prstGeom prst="rect">
            <a:avLst/>
          </a:prstGeom>
          <a:noFill/>
          <a:ln>
            <a:solidFill>
              <a:srgbClr val="F5841F"/>
            </a:solidFill>
          </a:ln>
        </p:spPr>
        <p:txBody>
          <a:bodyPr wrap="square" rtlCol="0">
            <a:spAutoFit/>
          </a:bodyPr>
          <a:lstStyle/>
          <a:p>
            <a:pPr>
              <a:spcAft>
                <a:spcPts val="600"/>
              </a:spcAft>
            </a:pPr>
            <a:r>
              <a:rPr lang="en-US" sz="1600" b="1" dirty="0"/>
              <a:t>Promoting access to quality afterschool through:</a:t>
            </a:r>
            <a:endParaRPr lang="en-US" sz="1400" b="1" dirty="0"/>
          </a:p>
          <a:p>
            <a:pPr marL="285750" indent="-285750">
              <a:buFont typeface="Arial" panose="020B0604020202020204" pitchFamily="34" charset="0"/>
              <a:buChar char="•"/>
            </a:pPr>
            <a:r>
              <a:rPr lang="en-US" sz="2400" dirty="0">
                <a:solidFill>
                  <a:srgbClr val="F5841F"/>
                </a:solidFill>
              </a:rPr>
              <a:t>Policy</a:t>
            </a:r>
          </a:p>
          <a:p>
            <a:pPr marL="285750" indent="-285750">
              <a:buFont typeface="Arial" panose="020B0604020202020204" pitchFamily="34" charset="0"/>
              <a:buChar char="•"/>
            </a:pPr>
            <a:r>
              <a:rPr lang="en-US" sz="2400" dirty="0">
                <a:solidFill>
                  <a:srgbClr val="F5841F"/>
                </a:solidFill>
              </a:rPr>
              <a:t>Quality</a:t>
            </a:r>
          </a:p>
          <a:p>
            <a:pPr marL="285750" indent="-285750">
              <a:buFont typeface="Arial" panose="020B0604020202020204" pitchFamily="34" charset="0"/>
              <a:buChar char="•"/>
            </a:pPr>
            <a:r>
              <a:rPr lang="en-US" sz="2400" dirty="0">
                <a:solidFill>
                  <a:srgbClr val="F5841F"/>
                </a:solidFill>
              </a:rPr>
              <a:t>Partnerships</a:t>
            </a:r>
          </a:p>
        </p:txBody>
      </p:sp>
    </p:spTree>
    <p:extLst>
      <p:ext uri="{BB962C8B-B14F-4D97-AF65-F5344CB8AC3E}">
        <p14:creationId xmlns:p14="http://schemas.microsoft.com/office/powerpoint/2010/main" val="363033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sz="4000" dirty="0">
                <a:solidFill>
                  <a:srgbClr val="24616E"/>
                </a:solidFill>
              </a:rPr>
              <a:t>Agenda for Today</a:t>
            </a:r>
          </a:p>
        </p:txBody>
      </p:sp>
      <p:sp>
        <p:nvSpPr>
          <p:cNvPr id="3" name="Content Placeholder 2"/>
          <p:cNvSpPr>
            <a:spLocks noGrp="1"/>
          </p:cNvSpPr>
          <p:nvPr>
            <p:ph idx="1"/>
          </p:nvPr>
        </p:nvSpPr>
        <p:spPr/>
        <p:txBody>
          <a:bodyPr>
            <a:normAutofit/>
          </a:bodyPr>
          <a:lstStyle/>
          <a:p>
            <a:pPr lvl="1" fontAlgn="base">
              <a:buFont typeface="Arial" panose="020B0604020202020204" pitchFamily="34" charset="0"/>
              <a:buChar char="•"/>
            </a:pPr>
            <a:r>
              <a:rPr lang="en-US" sz="2400" dirty="0"/>
              <a:t>Recap of last session</a:t>
            </a:r>
          </a:p>
          <a:p>
            <a:pPr lvl="1" fontAlgn="base">
              <a:buFont typeface="Arial" panose="020B0604020202020204" pitchFamily="34" charset="0"/>
              <a:buChar char="•"/>
            </a:pPr>
            <a:r>
              <a:rPr lang="en-US" sz="2400" dirty="0"/>
              <a:t>Asset and partnership mapping</a:t>
            </a:r>
          </a:p>
          <a:p>
            <a:pPr lvl="1" fontAlgn="base">
              <a:buFont typeface="Arial" panose="020B0604020202020204" pitchFamily="34" charset="0"/>
              <a:buChar char="•"/>
            </a:pPr>
            <a:r>
              <a:rPr lang="en-US" sz="2400" dirty="0"/>
              <a:t>Program design and content examples</a:t>
            </a:r>
          </a:p>
          <a:p>
            <a:pPr lvl="1" fontAlgn="base">
              <a:buFont typeface="Arial" panose="020B0604020202020204" pitchFamily="34" charset="0"/>
              <a:buChar char="•"/>
            </a:pPr>
            <a:r>
              <a:rPr lang="en-US" sz="2400" dirty="0"/>
              <a:t>Panel of summer program leaders</a:t>
            </a:r>
          </a:p>
          <a:p>
            <a:pPr lvl="1" fontAlgn="base">
              <a:buFont typeface="Arial" panose="020B0604020202020204" pitchFamily="34" charset="0"/>
              <a:buChar char="•"/>
            </a:pPr>
            <a:r>
              <a:rPr lang="en-US" sz="2400" dirty="0"/>
              <a:t>Breakout rooms</a:t>
            </a:r>
          </a:p>
          <a:p>
            <a:pPr lvl="1" fontAlgn="base">
              <a:buFont typeface="Arial" panose="020B0604020202020204" pitchFamily="34" charset="0"/>
              <a:buChar char="•"/>
            </a:pPr>
            <a:r>
              <a:rPr lang="en-US" sz="2400" dirty="0"/>
              <a:t>Time for questions</a:t>
            </a:r>
            <a:endParaRPr lang="en-US" sz="2800" dirty="0"/>
          </a:p>
        </p:txBody>
      </p:sp>
    </p:spTree>
    <p:extLst>
      <p:ext uri="{BB962C8B-B14F-4D97-AF65-F5344CB8AC3E}">
        <p14:creationId xmlns:p14="http://schemas.microsoft.com/office/powerpoint/2010/main" val="399912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sz="4000" dirty="0">
                <a:solidFill>
                  <a:srgbClr val="24616E"/>
                </a:solidFill>
              </a:rPr>
              <a:t>Effective Practices Review </a:t>
            </a:r>
          </a:p>
        </p:txBody>
      </p:sp>
      <p:sp>
        <p:nvSpPr>
          <p:cNvPr id="2" name="Content Placeholder 1">
            <a:extLst>
              <a:ext uri="{FF2B5EF4-FFF2-40B4-BE49-F238E27FC236}">
                <a16:creationId xmlns:a16="http://schemas.microsoft.com/office/drawing/2014/main" id="{E97AD062-7A8B-8A4A-9828-E1C13E75AB25}"/>
              </a:ext>
            </a:extLst>
          </p:cNvPr>
          <p:cNvSpPr>
            <a:spLocks noGrp="1"/>
          </p:cNvSpPr>
          <p:nvPr>
            <p:ph sz="half" idx="1"/>
          </p:nvPr>
        </p:nvSpPr>
        <p:spPr/>
        <p:txBody>
          <a:bodyPr>
            <a:normAutofit fontScale="85000" lnSpcReduction="10000"/>
          </a:bodyPr>
          <a:lstStyle/>
          <a:p>
            <a:pPr marL="457200" indent="-457200" fontAlgn="base">
              <a:buFont typeface="+mj-lt"/>
              <a:buAutoNum type="arabicPeriod"/>
            </a:pPr>
            <a:r>
              <a:rPr lang="en-US" dirty="0"/>
              <a:t>Fun! (Engagement in Learning)</a:t>
            </a:r>
          </a:p>
          <a:p>
            <a:pPr marL="457200" indent="-457200" fontAlgn="base">
              <a:buFont typeface="+mj-lt"/>
              <a:buAutoNum type="arabicPeriod"/>
            </a:pPr>
            <a:r>
              <a:rPr lang="en-US" dirty="0"/>
              <a:t>Create a positive climate and culture for young people and staff</a:t>
            </a:r>
          </a:p>
          <a:p>
            <a:pPr marL="457200" indent="-457200" fontAlgn="base">
              <a:buFont typeface="+mj-lt"/>
              <a:buAutoNum type="arabicPeriod"/>
            </a:pPr>
            <a:r>
              <a:rPr lang="en-US" dirty="0"/>
              <a:t>Create culturally aware and responsive environment where young people and staff feel safe, appreciated, and supported</a:t>
            </a:r>
          </a:p>
          <a:p>
            <a:pPr marL="457200" indent="-457200" fontAlgn="base">
              <a:buFont typeface="+mj-lt"/>
              <a:buAutoNum type="arabicPeriod"/>
            </a:pPr>
            <a:r>
              <a:rPr lang="en-US" dirty="0"/>
              <a:t>Programming should focus on BOTH </a:t>
            </a:r>
            <a:r>
              <a:rPr lang="en-US" i="1" dirty="0"/>
              <a:t>academic</a:t>
            </a:r>
            <a:r>
              <a:rPr lang="en-US" dirty="0"/>
              <a:t> supports* and </a:t>
            </a:r>
            <a:r>
              <a:rPr lang="en-US" i="1" dirty="0"/>
              <a:t>enrichment</a:t>
            </a:r>
            <a:r>
              <a:rPr lang="en-US" dirty="0"/>
              <a:t> activities (*3 hours for students most needing additional support)</a:t>
            </a:r>
          </a:p>
          <a:p>
            <a:pPr marL="457200" indent="-457200" fontAlgn="base">
              <a:buFont typeface="+mj-lt"/>
              <a:buAutoNum type="arabicPeriod"/>
            </a:pPr>
            <a:r>
              <a:rPr lang="en-US" dirty="0"/>
              <a:t>Invest in and focus on social-emotional learning</a:t>
            </a:r>
          </a:p>
          <a:p>
            <a:pPr marL="457200" indent="-457200" fontAlgn="base">
              <a:buFont typeface="+mj-lt"/>
              <a:buAutoNum type="arabicPeriod"/>
            </a:pPr>
            <a:r>
              <a:rPr lang="en-US" dirty="0"/>
              <a:t>Partner, partner, partner!</a:t>
            </a:r>
          </a:p>
          <a:p>
            <a:pPr marL="457200" indent="-457200" fontAlgn="base">
              <a:buFont typeface="+mj-lt"/>
              <a:buAutoNum type="arabicPeriod"/>
            </a:pPr>
            <a:endParaRPr lang="en-US" dirty="0"/>
          </a:p>
          <a:p>
            <a:pPr marL="457200" indent="-457200" fontAlgn="base">
              <a:buFont typeface="+mj-lt"/>
              <a:buAutoNum type="arabicPeriod"/>
            </a:pPr>
            <a:endParaRPr lang="en-US" dirty="0"/>
          </a:p>
          <a:p>
            <a:pPr marL="457200" indent="-457200">
              <a:buFont typeface="+mj-lt"/>
              <a:buAutoNum type="arabicPeriod"/>
            </a:pPr>
            <a:endParaRPr lang="en-US" dirty="0"/>
          </a:p>
          <a:p>
            <a:endParaRPr lang="en-US" dirty="0"/>
          </a:p>
        </p:txBody>
      </p:sp>
      <p:sp>
        <p:nvSpPr>
          <p:cNvPr id="4" name="Content Placeholder 3">
            <a:extLst>
              <a:ext uri="{FF2B5EF4-FFF2-40B4-BE49-F238E27FC236}">
                <a16:creationId xmlns:a16="http://schemas.microsoft.com/office/drawing/2014/main" id="{DEFC0E6F-A720-6B4A-9948-EEFA4D58AE01}"/>
              </a:ext>
            </a:extLst>
          </p:cNvPr>
          <p:cNvSpPr>
            <a:spLocks noGrp="1"/>
          </p:cNvSpPr>
          <p:nvPr>
            <p:ph sz="half" idx="2"/>
          </p:nvPr>
        </p:nvSpPr>
        <p:spPr/>
        <p:txBody>
          <a:bodyPr>
            <a:normAutofit fontScale="85000" lnSpcReduction="10000"/>
          </a:bodyPr>
          <a:lstStyle/>
          <a:p>
            <a:pPr marL="457200" indent="-457200">
              <a:buFont typeface="+mj-lt"/>
              <a:buAutoNum type="arabicPeriod" startAt="7"/>
            </a:pPr>
            <a:r>
              <a:rPr lang="en-US" dirty="0"/>
              <a:t>Provide transportation and meals</a:t>
            </a:r>
          </a:p>
          <a:p>
            <a:pPr marL="457200" indent="-457200">
              <a:buFont typeface="+mj-lt"/>
              <a:buAutoNum type="arabicPeriod" startAt="8"/>
            </a:pPr>
            <a:r>
              <a:rPr lang="en-US" dirty="0"/>
              <a:t>Commit to small class sizes (15) with a targeted population of young people</a:t>
            </a:r>
          </a:p>
          <a:p>
            <a:pPr marL="457200" indent="-457200">
              <a:buFont typeface="+mj-lt"/>
              <a:buAutoNum type="arabicPeriod" startAt="8"/>
            </a:pPr>
            <a:r>
              <a:rPr lang="en-US" dirty="0"/>
              <a:t>Create a program with plenty of opportunities to attend (programs that met 4-5 days a week for at least 5-6 weeks were most effective)</a:t>
            </a:r>
          </a:p>
          <a:p>
            <a:pPr marL="457200" indent="-457200">
              <a:buFont typeface="+mj-lt"/>
              <a:buAutoNum type="arabicPeriod" startAt="8"/>
            </a:pPr>
            <a:r>
              <a:rPr lang="en-US" dirty="0"/>
              <a:t>Build in time for professional development  &amp; staff reflection </a:t>
            </a:r>
          </a:p>
          <a:p>
            <a:pPr marL="457200" indent="-457200">
              <a:buFont typeface="+mj-lt"/>
              <a:buAutoNum type="arabicPeriod" startAt="8"/>
            </a:pPr>
            <a:r>
              <a:rPr lang="en-US" dirty="0"/>
              <a:t>Early planning is crucial – start now!</a:t>
            </a:r>
          </a:p>
          <a:p>
            <a:endParaRPr lang="en-US" dirty="0"/>
          </a:p>
        </p:txBody>
      </p:sp>
    </p:spTree>
    <p:extLst>
      <p:ext uri="{BB962C8B-B14F-4D97-AF65-F5344CB8AC3E}">
        <p14:creationId xmlns:p14="http://schemas.microsoft.com/office/powerpoint/2010/main" val="313920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4355-3FDD-F84C-8E47-07D351E0342C}"/>
              </a:ext>
            </a:extLst>
          </p:cNvPr>
          <p:cNvSpPr>
            <a:spLocks noGrp="1"/>
          </p:cNvSpPr>
          <p:nvPr>
            <p:ph type="title"/>
          </p:nvPr>
        </p:nvSpPr>
        <p:spPr/>
        <p:txBody>
          <a:bodyPr/>
          <a:lstStyle/>
          <a:p>
            <a:r>
              <a:rPr lang="en-US" dirty="0"/>
              <a:t>Diving into Partnerships</a:t>
            </a:r>
          </a:p>
        </p:txBody>
      </p:sp>
      <p:sp>
        <p:nvSpPr>
          <p:cNvPr id="3" name="Content Placeholder 2">
            <a:extLst>
              <a:ext uri="{FF2B5EF4-FFF2-40B4-BE49-F238E27FC236}">
                <a16:creationId xmlns:a16="http://schemas.microsoft.com/office/drawing/2014/main" id="{130C2E02-9301-764C-8775-8727E6837F92}"/>
              </a:ext>
            </a:extLst>
          </p:cNvPr>
          <p:cNvSpPr>
            <a:spLocks noGrp="1"/>
          </p:cNvSpPr>
          <p:nvPr>
            <p:ph idx="1"/>
          </p:nvPr>
        </p:nvSpPr>
        <p:spPr/>
        <p:txBody>
          <a:bodyPr/>
          <a:lstStyle/>
          <a:p>
            <a:pPr marL="457200" indent="-457200">
              <a:buFont typeface="+mj-lt"/>
              <a:buAutoNum type="arabicPeriod"/>
            </a:pPr>
            <a:r>
              <a:rPr lang="en-US" dirty="0"/>
              <a:t>Asset mapping</a:t>
            </a:r>
          </a:p>
          <a:p>
            <a:pPr marL="749808" lvl="1" indent="-457200"/>
            <a:r>
              <a:rPr lang="en-US" dirty="0"/>
              <a:t>What do you already have at your disposal? (Staff, curriculum, supplies, etc.)</a:t>
            </a:r>
          </a:p>
          <a:p>
            <a:pPr marL="749808" lvl="1" indent="-457200"/>
            <a:r>
              <a:rPr lang="en-US" dirty="0"/>
              <a:t>What do you need?</a:t>
            </a:r>
          </a:p>
          <a:p>
            <a:pPr marL="457200" indent="-457200">
              <a:buFont typeface="+mj-lt"/>
              <a:buAutoNum type="arabicPeriod"/>
            </a:pPr>
            <a:r>
              <a:rPr lang="en-US" dirty="0"/>
              <a:t>Resource mapping</a:t>
            </a:r>
          </a:p>
          <a:p>
            <a:pPr marL="749808" lvl="1" indent="-457200"/>
            <a:r>
              <a:rPr lang="en-US" dirty="0"/>
              <a:t>What funding do you already have in place?</a:t>
            </a:r>
          </a:p>
          <a:p>
            <a:pPr marL="749808" lvl="1" indent="-457200"/>
            <a:r>
              <a:rPr lang="en-US" dirty="0"/>
              <a:t>Where could you use more financial support?</a:t>
            </a:r>
          </a:p>
          <a:p>
            <a:pPr marL="749808" lvl="1" indent="-457200"/>
            <a:r>
              <a:rPr lang="en-US" dirty="0"/>
              <a:t>Staffing capacity—do you have enough staff, where would you need more support?</a:t>
            </a:r>
          </a:p>
          <a:p>
            <a:pPr marL="457200" indent="-457200">
              <a:buFont typeface="+mj-lt"/>
              <a:buAutoNum type="arabicPeriod"/>
            </a:pPr>
            <a:r>
              <a:rPr lang="en-US" dirty="0"/>
              <a:t>Partnership mapping</a:t>
            </a:r>
          </a:p>
          <a:p>
            <a:pPr marL="749808" lvl="1" indent="-457200"/>
            <a:r>
              <a:rPr lang="en-US" dirty="0"/>
              <a:t>Who is in your community?</a:t>
            </a:r>
          </a:p>
        </p:txBody>
      </p:sp>
    </p:spTree>
    <p:extLst>
      <p:ext uri="{BB962C8B-B14F-4D97-AF65-F5344CB8AC3E}">
        <p14:creationId xmlns:p14="http://schemas.microsoft.com/office/powerpoint/2010/main" val="136235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597A60-2670-144C-91D0-6CFBEB110D44}"/>
              </a:ext>
            </a:extLst>
          </p:cNvPr>
          <p:cNvSpPr>
            <a:spLocks noGrp="1"/>
          </p:cNvSpPr>
          <p:nvPr>
            <p:ph type="title"/>
          </p:nvPr>
        </p:nvSpPr>
        <p:spPr/>
        <p:txBody>
          <a:bodyPr>
            <a:normAutofit/>
          </a:bodyPr>
          <a:lstStyle/>
          <a:p>
            <a:r>
              <a:rPr lang="en-US" sz="3200" dirty="0"/>
              <a:t>Partnerships 101</a:t>
            </a:r>
          </a:p>
        </p:txBody>
      </p:sp>
      <p:sp>
        <p:nvSpPr>
          <p:cNvPr id="2" name="Content Placeholder 1">
            <a:extLst>
              <a:ext uri="{FF2B5EF4-FFF2-40B4-BE49-F238E27FC236}">
                <a16:creationId xmlns:a16="http://schemas.microsoft.com/office/drawing/2014/main" id="{5383B622-9579-CC4B-8082-EA82442D97F0}"/>
              </a:ext>
            </a:extLst>
          </p:cNvPr>
          <p:cNvSpPr>
            <a:spLocks noGrp="1"/>
          </p:cNvSpPr>
          <p:nvPr>
            <p:ph idx="1"/>
          </p:nvPr>
        </p:nvSpPr>
        <p:spPr/>
        <p:txBody>
          <a:bodyPr>
            <a:normAutofit fontScale="85000" lnSpcReduction="20000"/>
          </a:bodyPr>
          <a:lstStyle/>
          <a:p>
            <a:pPr algn="ctr" fontAlgn="base"/>
            <a:r>
              <a:rPr lang="en-US" dirty="0"/>
              <a:t>How do you create partnerships, what have people already done?</a:t>
            </a:r>
          </a:p>
          <a:p>
            <a:r>
              <a:rPr lang="en-US" dirty="0"/>
              <a:t>Who to build relationships with:</a:t>
            </a:r>
          </a:p>
          <a:p>
            <a:pPr marL="457200" indent="-457200" fontAlgn="base">
              <a:buFont typeface="+mj-lt"/>
              <a:buAutoNum type="arabicPeriod"/>
            </a:pPr>
            <a:r>
              <a:rPr lang="en-US" dirty="0"/>
              <a:t>Schools and school districts- Engaging with principals, teacher’s unions, support staff, and district staff early on can help facilitate partnerships that last throughout the summer. This can also include charters, alternative and private schools.</a:t>
            </a:r>
          </a:p>
          <a:p>
            <a:pPr marL="457200" indent="-457200" fontAlgn="base">
              <a:buFont typeface="+mj-lt"/>
              <a:buAutoNum type="arabicPeriod"/>
            </a:pPr>
            <a:r>
              <a:rPr lang="en-US" dirty="0"/>
              <a:t>Partnerships can also  look like recruiting parents, teaching artists, paraprofessionals, high school students</a:t>
            </a:r>
          </a:p>
          <a:p>
            <a:pPr marL="457200" indent="-457200" fontAlgn="base">
              <a:buFont typeface="+mj-lt"/>
              <a:buAutoNum type="arabicPeriod"/>
            </a:pPr>
            <a:r>
              <a:rPr lang="en-US" dirty="0"/>
              <a:t>Partner with each other!  Do you know of a great, high-quality afterschool program that doesn’t have a summer component?  Partner with those programs to continue to support young people over the summer and recruit staff from those programs for a summer position</a:t>
            </a:r>
          </a:p>
          <a:p>
            <a:pPr marL="457200" indent="-457200" fontAlgn="base">
              <a:buFont typeface="+mj-lt"/>
              <a:buAutoNum type="arabicPeriod"/>
            </a:pPr>
            <a:r>
              <a:rPr lang="en-US" dirty="0"/>
              <a:t>Have a community partner brainstorm session where a variety of community partners are brought to the table to hear the mission/needs and brainstorm what they can bring to the table.</a:t>
            </a:r>
          </a:p>
          <a:p>
            <a:pPr fontAlgn="base"/>
            <a:endParaRPr lang="en-US" dirty="0"/>
          </a:p>
        </p:txBody>
      </p:sp>
      <p:sp>
        <p:nvSpPr>
          <p:cNvPr id="3" name="Text Placeholder 2">
            <a:extLst>
              <a:ext uri="{FF2B5EF4-FFF2-40B4-BE49-F238E27FC236}">
                <a16:creationId xmlns:a16="http://schemas.microsoft.com/office/drawing/2014/main" id="{F30DB7B6-3AAC-E94A-AE3F-84FDC197D609}"/>
              </a:ext>
            </a:extLst>
          </p:cNvPr>
          <p:cNvSpPr>
            <a:spLocks noGrp="1"/>
          </p:cNvSpPr>
          <p:nvPr>
            <p:ph type="body" sz="half" idx="2"/>
          </p:nvPr>
        </p:nvSpPr>
        <p:spPr/>
        <p:txBody>
          <a:bodyPr/>
          <a:lstStyle/>
          <a:p>
            <a:r>
              <a:rPr lang="en-US" dirty="0"/>
              <a:t>From The Wallace Foundation Sustainable Summer Program Planning Toolkit, Summer Learning and Enrichment Collaborative</a:t>
            </a:r>
          </a:p>
        </p:txBody>
      </p:sp>
    </p:spTree>
    <p:extLst>
      <p:ext uri="{BB962C8B-B14F-4D97-AF65-F5344CB8AC3E}">
        <p14:creationId xmlns:p14="http://schemas.microsoft.com/office/powerpoint/2010/main" val="10838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04F9-8BE8-5742-AD3A-6D04430B3E56}"/>
              </a:ext>
            </a:extLst>
          </p:cNvPr>
          <p:cNvSpPr>
            <a:spLocks noGrp="1"/>
          </p:cNvSpPr>
          <p:nvPr>
            <p:ph type="title"/>
          </p:nvPr>
        </p:nvSpPr>
        <p:spPr/>
        <p:txBody>
          <a:bodyPr/>
          <a:lstStyle/>
          <a:p>
            <a:r>
              <a:rPr lang="en-US" dirty="0"/>
              <a:t>Partnership Ideas</a:t>
            </a:r>
          </a:p>
        </p:txBody>
      </p:sp>
      <p:sp>
        <p:nvSpPr>
          <p:cNvPr id="3" name="Content Placeholder 2">
            <a:extLst>
              <a:ext uri="{FF2B5EF4-FFF2-40B4-BE49-F238E27FC236}">
                <a16:creationId xmlns:a16="http://schemas.microsoft.com/office/drawing/2014/main" id="{54ACF66F-6F0B-5646-8F37-E0F120011EE8}"/>
              </a:ext>
            </a:extLst>
          </p:cNvPr>
          <p:cNvSpPr>
            <a:spLocks noGrp="1"/>
          </p:cNvSpPr>
          <p:nvPr>
            <p:ph idx="1"/>
          </p:nvPr>
        </p:nvSpPr>
        <p:spPr/>
        <p:txBody>
          <a:bodyPr>
            <a:normAutofit lnSpcReduction="10000"/>
          </a:bodyPr>
          <a:lstStyle/>
          <a:p>
            <a:pPr>
              <a:spcBef>
                <a:spcPts val="0"/>
              </a:spcBef>
              <a:spcAft>
                <a:spcPts val="0"/>
              </a:spcAft>
            </a:pPr>
            <a:r>
              <a:rPr lang="en-US" dirty="0">
                <a:solidFill>
                  <a:srgbClr val="000000"/>
                </a:solidFill>
                <a:latin typeface="Calibri" panose="020F0502020204030204" pitchFamily="34" charset="0"/>
              </a:rPr>
              <a:t>Statewide &amp; Regional Systems such as:</a:t>
            </a:r>
            <a:endParaRPr lang="en-US" dirty="0"/>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County/city library system</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4H statewide system (connected to county)</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State and regional arts board (teaching artists)</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Colleges, Universities, Community/Technical</a:t>
            </a:r>
          </a:p>
          <a:p>
            <a:pPr>
              <a:spcBef>
                <a:spcPts val="0"/>
              </a:spcBef>
              <a:spcAft>
                <a:spcPts val="0"/>
              </a:spcAft>
            </a:pPr>
            <a:br>
              <a:rPr lang="en-US" dirty="0"/>
            </a:br>
            <a:r>
              <a:rPr lang="en-US" dirty="0">
                <a:solidFill>
                  <a:srgbClr val="000000"/>
                </a:solidFill>
                <a:latin typeface="Calibri" panose="020F0502020204030204" pitchFamily="34" charset="0"/>
              </a:rPr>
              <a:t>Nationally Affiliated Nonprofits such as:</a:t>
            </a:r>
            <a:endParaRPr lang="en-US" dirty="0"/>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YMCA</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YWCA</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Future Farmers of America</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Scouting</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Boys and Girls Club</a:t>
            </a:r>
          </a:p>
          <a:p>
            <a:pPr>
              <a:spcBef>
                <a:spcPts val="0"/>
              </a:spcBef>
              <a:spcAft>
                <a:spcPts val="0"/>
              </a:spcAft>
            </a:pPr>
            <a:br>
              <a:rPr lang="en-US" dirty="0"/>
            </a:br>
            <a:r>
              <a:rPr lang="en-US" dirty="0">
                <a:solidFill>
                  <a:srgbClr val="000000"/>
                </a:solidFill>
                <a:latin typeface="Calibri" panose="020F0502020204030204" pitchFamily="34" charset="0"/>
              </a:rPr>
              <a:t>Business &amp; Civic groups such as:</a:t>
            </a:r>
            <a:endParaRPr lang="en-US" dirty="0"/>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Local Chamber of Commerce or small business council</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Elks/Kiwanis</a:t>
            </a:r>
          </a:p>
          <a:p>
            <a:pPr>
              <a:spcBef>
                <a:spcPts val="0"/>
              </a:spcBef>
              <a:spcAft>
                <a:spcPts val="0"/>
              </a:spcAft>
            </a:pPr>
            <a:br>
              <a:rPr lang="en-US" dirty="0"/>
            </a:br>
            <a:r>
              <a:rPr lang="en-US" dirty="0">
                <a:solidFill>
                  <a:srgbClr val="000000"/>
                </a:solidFill>
                <a:latin typeface="Calibri" panose="020F0502020204030204" pitchFamily="34" charset="0"/>
              </a:rPr>
              <a:t>Other organizations &amp; ideas:</a:t>
            </a:r>
            <a:endParaRPr lang="en-US" dirty="0"/>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Sporting organizations like Ducks Unlimited</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Animal Humane Society</a:t>
            </a:r>
          </a:p>
          <a:p>
            <a:pPr lvl="1"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Seniors &amp; retiree groups </a:t>
            </a:r>
          </a:p>
          <a:p>
            <a:endParaRPr lang="en-US" dirty="0"/>
          </a:p>
        </p:txBody>
      </p:sp>
      <p:sp>
        <p:nvSpPr>
          <p:cNvPr id="4" name="Text Placeholder 3">
            <a:extLst>
              <a:ext uri="{FF2B5EF4-FFF2-40B4-BE49-F238E27FC236}">
                <a16:creationId xmlns:a16="http://schemas.microsoft.com/office/drawing/2014/main" id="{9D8A9D30-F3AD-5645-9753-5C560A5B9A4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933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 calcmode="lin" valueType="num">
                                      <p:cBhvr additive="base">
                                        <p:cTn id="7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
                                            <p:txEl>
                                              <p:pRg st="17" end="17"/>
                                            </p:txEl>
                                          </p:spTgt>
                                        </p:tgtEl>
                                        <p:attrNameLst>
                                          <p:attrName>style.visibility</p:attrName>
                                        </p:attrNameLst>
                                      </p:cBhvr>
                                      <p:to>
                                        <p:strVal val="visible"/>
                                      </p:to>
                                    </p:set>
                                    <p:anim calcmode="lin" valueType="num">
                                      <p:cBhvr additive="base">
                                        <p:cTn id="8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1F497D"/>
      </a:dk2>
      <a:lt2>
        <a:srgbClr val="EEECE1"/>
      </a:lt2>
      <a:accent1>
        <a:srgbClr val="F5841F"/>
      </a:accent1>
      <a:accent2>
        <a:srgbClr val="24616E"/>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26075</TotalTime>
  <Words>964</Words>
  <Application>Microsoft Macintosh PowerPoint</Application>
  <PresentationFormat>On-screen Show (4:3)</PresentationFormat>
  <Paragraphs>123</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Welcome!</vt:lpstr>
      <vt:lpstr>Icebreaker</vt:lpstr>
      <vt:lpstr>PowerPoint Presentation</vt:lpstr>
      <vt:lpstr>Who is Ignite Afterschool?</vt:lpstr>
      <vt:lpstr>Agenda for Today</vt:lpstr>
      <vt:lpstr>Effective Practices Review </vt:lpstr>
      <vt:lpstr>Diving into Partnerships</vt:lpstr>
      <vt:lpstr>Partnerships 101</vt:lpstr>
      <vt:lpstr>Partnership Ideas</vt:lpstr>
      <vt:lpstr>Program Design 101</vt:lpstr>
      <vt:lpstr>Panel Discussion</vt:lpstr>
      <vt:lpstr>Breakout Rooms</vt:lpstr>
      <vt:lpstr>Wrapping Up and Reminders!</vt:lpstr>
      <vt:lpstr>Resources</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Funding Streams by  Funding Source</dc:title>
  <dc:creator>Oehrlein, Sheila</dc:creator>
  <cp:lastModifiedBy>Sarah G Loepfe</cp:lastModifiedBy>
  <cp:revision>233</cp:revision>
  <cp:lastPrinted>2021-06-16T13:34:49Z</cp:lastPrinted>
  <dcterms:created xsi:type="dcterms:W3CDTF">2013-12-18T21:14:03Z</dcterms:created>
  <dcterms:modified xsi:type="dcterms:W3CDTF">2022-02-14T18:08:48Z</dcterms:modified>
</cp:coreProperties>
</file>